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64" r:id="rId4"/>
    <p:sldId id="259" r:id="rId5"/>
    <p:sldId id="284" r:id="rId6"/>
    <p:sldId id="261" r:id="rId7"/>
    <p:sldId id="260" r:id="rId8"/>
    <p:sldId id="285" r:id="rId9"/>
    <p:sldId id="266" r:id="rId10"/>
    <p:sldId id="267" r:id="rId11"/>
    <p:sldId id="268" r:id="rId12"/>
    <p:sldId id="263" r:id="rId13"/>
    <p:sldId id="265" r:id="rId14"/>
    <p:sldId id="269" r:id="rId15"/>
    <p:sldId id="272" r:id="rId16"/>
    <p:sldId id="271" r:id="rId17"/>
    <p:sldId id="262" r:id="rId18"/>
    <p:sldId id="273" r:id="rId19"/>
    <p:sldId id="274" r:id="rId20"/>
    <p:sldId id="275" r:id="rId21"/>
    <p:sldId id="276" r:id="rId22"/>
    <p:sldId id="279" r:id="rId23"/>
    <p:sldId id="282" r:id="rId24"/>
    <p:sldId id="278" r:id="rId25"/>
    <p:sldId id="277" r:id="rId26"/>
    <p:sldId id="280" r:id="rId27"/>
    <p:sldId id="281" r:id="rId28"/>
    <p:sldId id="283" r:id="rId29"/>
    <p:sldId id="25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3F2CCD-85A0-1D46-9048-FE8A8722B527}" v="139" dt="2020-10-22T12:31:58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2"/>
    <p:restoredTop sz="76228"/>
  </p:normalViewPr>
  <p:slideViewPr>
    <p:cSldViewPr snapToGrid="0" snapToObjects="1">
      <p:cViewPr>
        <p:scale>
          <a:sx n="162" d="100"/>
          <a:sy n="162" d="100"/>
        </p:scale>
        <p:origin x="-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92A56-2274-B642-8138-513228380E43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DCDDB-6364-804D-9F4C-8D72226AC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0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7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Segmentation of responsibilities. </a:t>
            </a:r>
          </a:p>
          <a:p>
            <a:r>
              <a:rPr lang="en-US" sz="1200" dirty="0"/>
              <a:t>Application engineers have write permissions over their repositories. We don’t want them having to go somewhere else or use a different system to make changes to their repositories.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75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Hermetic Builds -&gt; Deployments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90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Inputs are determined by build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1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 Gather environment variables </a:t>
            </a:r>
          </a:p>
          <a:p>
            <a:r>
              <a:rPr lang="en-US" dirty="0"/>
              <a:t>Scalable – multiple clusters</a:t>
            </a:r>
          </a:p>
          <a:p>
            <a:r>
              <a:rPr lang="en-US" dirty="0"/>
              <a:t>Kubernetes secrets names must contain the service name.</a:t>
            </a:r>
          </a:p>
          <a:p>
            <a:r>
              <a:rPr lang="en-US" dirty="0"/>
              <a:t>Vault paths must contain the secret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65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Pipelines from Katherine Cox-</a:t>
            </a:r>
            <a:r>
              <a:rPr lang="en-US" dirty="0" err="1"/>
              <a:t>Buday</a:t>
            </a:r>
            <a:r>
              <a:rPr lang="en-US" dirty="0"/>
              <a:t>. </a:t>
            </a:r>
            <a:r>
              <a:rPr lang="en-US" u="sng" dirty="0"/>
              <a:t>Concurrency in Go</a:t>
            </a:r>
            <a:r>
              <a:rPr lang="en-US" dirty="0"/>
              <a:t>, 2017 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43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Porter2k8s can deploy using multiple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kubeconfig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stored in Vault. This feature is enabled if cluster-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config.yaml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found in the root of the $CONFIG_PATH.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Vault, the key must be config and the value the base64 encoded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kubeconfig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For example: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50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now we use schemes and </a:t>
            </a:r>
            <a:r>
              <a:rPr lang="en-US" dirty="0" err="1"/>
              <a:t>clientsets</a:t>
            </a:r>
            <a:r>
              <a:rPr lang="en-US" dirty="0"/>
              <a:t>. Easier to modify.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2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now we use schemes and </a:t>
            </a:r>
            <a:r>
              <a:rPr lang="en-US" dirty="0" err="1"/>
              <a:t>clientsets</a:t>
            </a:r>
            <a:r>
              <a:rPr lang="en-US" dirty="0"/>
              <a:t>. Easier to modify.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03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these can be overridden by the service configuration.</a:t>
            </a:r>
          </a:p>
          <a:p>
            <a:r>
              <a:rPr lang="en-US" dirty="0"/>
              <a:t>As the permutations expand, we will be supplementing with object labels or annotations.</a:t>
            </a:r>
          </a:p>
          <a:p>
            <a:r>
              <a:rPr lang="en-US" dirty="0"/>
              <a:t>Additionally the container image of the deployment or job is tagged with the git SHA which was passed as an argument to porter2k8s.</a:t>
            </a:r>
          </a:p>
          <a:p>
            <a:r>
              <a:rPr lang="en-US" dirty="0"/>
              <a:t>This assumes such an image tag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47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these can be overridden by the service configuration.</a:t>
            </a:r>
          </a:p>
          <a:p>
            <a:r>
              <a:rPr lang="en-US" dirty="0"/>
              <a:t>As the permutations expand, we will be supplementing with object labels or annotations.</a:t>
            </a:r>
          </a:p>
          <a:p>
            <a:r>
              <a:rPr lang="en-US" dirty="0"/>
              <a:t>Additionally the container image of the deployment or job is tagged with the git SHA which was passed as an argument to porter2k8s.</a:t>
            </a:r>
          </a:p>
          <a:p>
            <a:r>
              <a:rPr lang="en-US" dirty="0"/>
              <a:t>This assumes such an image tag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5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write your own Kubernetes client.</a:t>
            </a:r>
          </a:p>
          <a:p>
            <a:r>
              <a:rPr lang="en-US" dirty="0"/>
              <a:t>Why not Spinnaker or just </a:t>
            </a:r>
            <a:r>
              <a:rPr lang="en-US" dirty="0" err="1"/>
              <a:t>kubectl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87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be careful with updates, so we don’t compare everything especially with service instances.</a:t>
            </a:r>
          </a:p>
          <a:p>
            <a:r>
              <a:rPr lang="en-US" dirty="0"/>
              <a:t>Since we use the typed </a:t>
            </a:r>
            <a:r>
              <a:rPr lang="en-US" dirty="0" err="1"/>
              <a:t>clientset</a:t>
            </a:r>
            <a:r>
              <a:rPr lang="en-US" dirty="0"/>
              <a:t> comparisons are very straightforward.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45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be careful with updates, so we don’t compare everything especially with service instances.</a:t>
            </a:r>
          </a:p>
          <a:p>
            <a:r>
              <a:rPr lang="en-US" dirty="0"/>
              <a:t>Since we use the typed </a:t>
            </a:r>
            <a:r>
              <a:rPr lang="en-US" dirty="0" err="1"/>
              <a:t>clientset</a:t>
            </a:r>
            <a:r>
              <a:rPr lang="en-US" dirty="0"/>
              <a:t> comparisons are very straightforward.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52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</a:t>
            </a:r>
          </a:p>
          <a:p>
            <a:r>
              <a:rPr lang="en-US" dirty="0"/>
              <a:t>Dynamic Kubernetes Client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27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</a:t>
            </a:r>
          </a:p>
          <a:p>
            <a:r>
              <a:rPr lang="en-US" dirty="0"/>
              <a:t>Dynamic Kubernetes Client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4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engineers from breaking their stuff. </a:t>
            </a:r>
          </a:p>
          <a:p>
            <a:r>
              <a:rPr lang="en-US" dirty="0"/>
              <a:t>Limit Kubernetes objects.</a:t>
            </a:r>
          </a:p>
          <a:p>
            <a:r>
              <a:rPr lang="en-US" dirty="0"/>
              <a:t>Apply labels.</a:t>
            </a:r>
          </a:p>
          <a:p>
            <a:r>
              <a:rPr lang="en-US" dirty="0"/>
              <a:t>Ensure there are no resource conflicts.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should still use restrictions on the server side as well. OPA, RBAC, Network Segmentation.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88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engineers from breaking their stuff. </a:t>
            </a:r>
          </a:p>
          <a:p>
            <a:r>
              <a:rPr lang="en-US" dirty="0"/>
              <a:t>Limit Kubernetes objects.</a:t>
            </a:r>
          </a:p>
          <a:p>
            <a:r>
              <a:rPr lang="en-US" dirty="0"/>
              <a:t>Apply labels.</a:t>
            </a:r>
          </a:p>
          <a:p>
            <a:r>
              <a:rPr lang="en-US" dirty="0"/>
              <a:t>Ensure there are no resource conflicts.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should still use restrictions on the server side as well. OPA, RBAC, Network Segmentation.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73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github.blog</a:t>
            </a:r>
            <a:r>
              <a:rPr lang="en-US" dirty="0"/>
              <a:t>/2012-08-29-deploying-at-github/</a:t>
            </a:r>
          </a:p>
          <a:p>
            <a:r>
              <a:rPr lang="en-US" dirty="0"/>
              <a:t>At a company as old and large as Adobe, there is no such thing as ”Green Field”. </a:t>
            </a:r>
          </a:p>
          <a:p>
            <a:r>
              <a:rPr lang="en-US" dirty="0"/>
              <a:t>Change Management.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82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least at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33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Carry over existing service configuration.</a:t>
            </a:r>
          </a:p>
          <a:p>
            <a:r>
              <a:rPr lang="en-US" dirty="0"/>
              <a:t>The onboarding system generates enough to get started.</a:t>
            </a:r>
          </a:p>
          <a:p>
            <a:r>
              <a:rPr lang="en-US" dirty="0"/>
              <a:t>Domains of control. Application engineers have write permissions over their repositories. We don’t want them having to go somewhere else or use a different system to make changes to their repositories.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66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onboarding system generates enough to get started.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DCDDB-6364-804D-9F4C-8D72226AC7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rking&#10;&#10;Description automatically generated">
            <a:extLst>
              <a:ext uri="{FF2B5EF4-FFF2-40B4-BE49-F238E27FC236}">
                <a16:creationId xmlns:a16="http://schemas.microsoft.com/office/drawing/2014/main" id="{08890F81-9698-7343-8E0F-98FD339F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780FF-4D28-A14A-8912-2BBA324C4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8AE5BA-CB5F-6D42-A69D-BDAFF3F0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4531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Colin Murphy, Engineering Manager, Adobe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3150705"/>
            <a:ext cx="10515600" cy="1696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6000"/>
              </a:lnSpc>
            </a:pPr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Managing Developer Workflows with the Kubernetes API</a:t>
            </a: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not hard.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64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/adobe/porter2k8s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/adobe/porter2k8s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BF810-E782-DA49-ACCF-E2A9432C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4" y="1101885"/>
            <a:ext cx="11440377" cy="60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6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2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Existing service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 learning curve / High Ceiling.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repo per microservice: configuration, objects, code in the repository.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Secrets and </a:t>
            </a:r>
            <a:r>
              <a:rPr lang="en-US" sz="2400" dirty="0" err="1"/>
              <a:t>ConfigMaps</a:t>
            </a:r>
            <a:r>
              <a:rPr lang="en-US" sz="2400" dirty="0"/>
              <a:t> explicitly tied to deployment.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Multi-region, heterogenous clusters.</a:t>
            </a:r>
          </a:p>
        </p:txBody>
      </p:sp>
    </p:spTree>
    <p:extLst>
      <p:ext uri="{BB962C8B-B14F-4D97-AF65-F5344CB8AC3E}">
        <p14:creationId xmlns:p14="http://schemas.microsoft.com/office/powerpoint/2010/main" val="1019200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road, city, street, phone&#10;&#10;Description automatically generated">
            <a:extLst>
              <a:ext uri="{FF2B5EF4-FFF2-40B4-BE49-F238E27FC236}">
                <a16:creationId xmlns:a16="http://schemas.microsoft.com/office/drawing/2014/main" id="{5356882F-AEF1-1B43-85BD-865E67C93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</a:rPr>
              <a:t>Low Learning Curve / High Ceiling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00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Repo per Microservice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12CA5-48B2-CC4D-8947-E2411507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23" y="1221917"/>
            <a:ext cx="10030754" cy="55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4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food in the snow&#10;&#10;Description automatically generated">
            <a:extLst>
              <a:ext uri="{FF2B5EF4-FFF2-40B4-BE49-F238E27FC236}">
                <a16:creationId xmlns:a16="http://schemas.microsoft.com/office/drawing/2014/main" id="{FF0DF1E7-4DFD-194A-9D65-1DEECF31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492" b="73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</a:rPr>
              <a:t>Hermetic Deployments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78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Clusters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Read cluster unique configuration and modify objects accordingly.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photo, water, different, table&#10;&#10;Description automatically generated">
            <a:extLst>
              <a:ext uri="{FF2B5EF4-FFF2-40B4-BE49-F238E27FC236}">
                <a16:creationId xmlns:a16="http://schemas.microsoft.com/office/drawing/2014/main" id="{1FBF6579-5842-5147-8E11-318DE960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725"/>
            <a:ext cx="12192000" cy="44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4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397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Inputs: clusters, namespace, image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Load service environment variables, fetch secrets.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Read objects from application repository.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Read cluster configuration from target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Update the Kubernetes objects as required.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49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Entry Types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Environment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Porter2k8s Template Variable Overrides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Vault Secret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Kubernetes Secret References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9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Configuration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0E6AD7-306B-3C45-8546-F3190CDE4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274"/>
            <a:ext cx="12192000" cy="48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54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6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Managing Developer Workflows with the Kubernetes API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421002" y="2766218"/>
            <a:ext cx="74291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Colin Murphy is an engineering manager at Adobe. He is responsible for infrastructure engineering of Adobe Document Cloud microservices, including Adobe Sign and Acrobat Web.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erson in a blue shirt&#10;&#10;Description automatically generated">
            <a:extLst>
              <a:ext uri="{FF2B5EF4-FFF2-40B4-BE49-F238E27FC236}">
                <a16:creationId xmlns:a16="http://schemas.microsoft.com/office/drawing/2014/main" id="{D5E5AACE-350D-2D44-8C76-DD4BA0A7B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9" t="5586" r="9806" b="40901"/>
          <a:stretch/>
        </p:blipFill>
        <p:spPr>
          <a:xfrm>
            <a:off x="0" y="2256801"/>
            <a:ext cx="3546389" cy="36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Kubeconfig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A0B98-CB70-C240-91B4-6E0DB4469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1657"/>
            <a:ext cx="12192000" cy="153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73F79-23A1-5046-A2CC-03BAFD6F1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5381"/>
            <a:ext cx="12192000" cy="8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1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Decoding Objects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D6B4-831A-1E4B-91A3-D620A355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95" y="1349339"/>
            <a:ext cx="56896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A7B73-0413-DD48-9897-D45DAE239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95" y="2978148"/>
            <a:ext cx="92964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Validation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B1011-6859-F84F-898D-AED4938B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000250"/>
            <a:ext cx="121031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69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838200" y="728662"/>
            <a:ext cx="3785513" cy="372885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b="1"/>
              <a:t>Object Validation</a:t>
            </a:r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F8F321-7C36-AC4A-B443-68E36B65B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66" b="-1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0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Settings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397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ISTIO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GATEWAYS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HPAMIN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CLOUD_LOCATION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291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CB063-FCAF-4B46-BFB6-729F6DBC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313"/>
            <a:ext cx="12192000" cy="21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94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571EF-BFDC-9140-BBFD-1C5F8A52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1657"/>
            <a:ext cx="12192000" cy="50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21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view of a rocky mountain&#10;&#10;Description automatically generated">
            <a:extLst>
              <a:ext uri="{FF2B5EF4-FFF2-40B4-BE49-F238E27FC236}">
                <a16:creationId xmlns:a16="http://schemas.microsoft.com/office/drawing/2014/main" id="{C6B7BF6A-112C-1140-AAB2-65B3FE2A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</a:rPr>
              <a:t>Looking Ahead</a:t>
            </a:r>
          </a:p>
        </p:txBody>
      </p:sp>
    </p:spTree>
    <p:extLst>
      <p:ext uri="{BB962C8B-B14F-4D97-AF65-F5344CB8AC3E}">
        <p14:creationId xmlns:p14="http://schemas.microsoft.com/office/powerpoint/2010/main" val="94654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397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Dynamic Client for AWS Controller for Kubernetes (ACK) and Azure Service Operator (ASO)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Label Based Conditional Object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93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340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write your own Kubernetes Client?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Greater control over the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Reduce cognitive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Interface with existing deployment systems and change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Secret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It’s not that hard.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40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person, indoor, object, necktie&#10;&#10;Description automatically generated">
            <a:extLst>
              <a:ext uri="{FF2B5EF4-FFF2-40B4-BE49-F238E27FC236}">
                <a16:creationId xmlns:a16="http://schemas.microsoft.com/office/drawing/2014/main" id="{A542B00B-4099-0E43-BB18-4587781AE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784" b="119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</a:rPr>
              <a:t>Greater Control</a:t>
            </a:r>
          </a:p>
        </p:txBody>
      </p:sp>
    </p:spTree>
    <p:extLst>
      <p:ext uri="{BB962C8B-B14F-4D97-AF65-F5344CB8AC3E}">
        <p14:creationId xmlns:p14="http://schemas.microsoft.com/office/powerpoint/2010/main" val="2934356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 Control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39D237-6251-0C4E-A002-5D17228D40B7}"/>
              </a:ext>
            </a:extLst>
          </p:cNvPr>
          <p:cNvSpPr/>
          <p:nvPr/>
        </p:nvSpPr>
        <p:spPr>
          <a:xfrm>
            <a:off x="1637463" y="2216081"/>
            <a:ext cx="3858364" cy="355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Engineers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4C5A2F-36CA-A64A-9618-6119332DDE78}"/>
              </a:ext>
            </a:extLst>
          </p:cNvPr>
          <p:cNvSpPr/>
          <p:nvPr/>
        </p:nvSpPr>
        <p:spPr>
          <a:xfrm>
            <a:off x="7436383" y="3852899"/>
            <a:ext cx="999582" cy="917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SRE/OPS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776A9-4B55-134C-A035-90181AF91050}"/>
              </a:ext>
            </a:extLst>
          </p:cNvPr>
          <p:cNvSpPr/>
          <p:nvPr/>
        </p:nvSpPr>
        <p:spPr>
          <a:xfrm>
            <a:off x="7708036" y="3067602"/>
            <a:ext cx="456276" cy="447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EFEEB-0EB1-D941-8E22-26EEAD24A441}"/>
              </a:ext>
            </a:extLst>
          </p:cNvPr>
          <p:cNvSpPr txBox="1"/>
          <p:nvPr/>
        </p:nvSpPr>
        <p:spPr>
          <a:xfrm>
            <a:off x="6530007" y="267626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DC Infrastructure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AF90A-4234-EE4F-88E2-B89268F609FD}"/>
              </a:ext>
            </a:extLst>
          </p:cNvPr>
          <p:cNvSpPr txBox="1"/>
          <p:nvPr/>
        </p:nvSpPr>
        <p:spPr>
          <a:xfrm>
            <a:off x="5923720" y="4111316"/>
            <a:ext cx="8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30:1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533EC-D239-E543-98EC-4D4950D39406}"/>
              </a:ext>
            </a:extLst>
          </p:cNvPr>
          <p:cNvSpPr txBox="1"/>
          <p:nvPr/>
        </p:nvSpPr>
        <p:spPr>
          <a:xfrm>
            <a:off x="5869055" y="3016181"/>
            <a:ext cx="8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100:1</a:t>
            </a:r>
          </a:p>
        </p:txBody>
      </p:sp>
    </p:spTree>
    <p:extLst>
      <p:ext uri="{BB962C8B-B14F-4D97-AF65-F5344CB8AC3E}">
        <p14:creationId xmlns:p14="http://schemas.microsoft.com/office/powerpoint/2010/main" val="363973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with existing deployment systems.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A9740CC-AB6A-D64E-9833-3674317FCF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B63B37E-76CC-8041-ADB5-190CAFAF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176"/>
            <a:ext cx="12192000" cy="523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0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Cognitive Load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3743" y="1306110"/>
            <a:ext cx="10515600" cy="5292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technical knowledge in a specific domains of knowledge.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Don’t have time to learn Kubernetes.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Reliability Engineers / 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Focused on high touch, legacy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Primary On-Call.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Responsible for Change Management, HIPAA/SOC2/PCI compliance.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Don’t have time to learn Kubernetes.</a:t>
            </a:r>
          </a:p>
          <a:p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3CC8E3-AAF1-AF4B-808C-6FE942D74929}"/>
              </a:ext>
            </a:extLst>
          </p:cNvPr>
          <p:cNvSpPr txBox="1">
            <a:spLocks/>
          </p:cNvSpPr>
          <p:nvPr/>
        </p:nvSpPr>
        <p:spPr>
          <a:xfrm>
            <a:off x="393743" y="26316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057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93743" y="1306110"/>
            <a:ext cx="10515600" cy="5292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technical knowledge in a specific domains of knowledge.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Don’t have time to learn Kubernetes.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Reliability Engineers / 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Focused on high touch, legacy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Primary On-Call.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Responsible for Change Management, HIPAA/SOC2/PCI compliance.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Don’t have time to learn Kubernetes.</a:t>
            </a:r>
          </a:p>
          <a:p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3CC8E3-AAF1-AF4B-808C-6FE942D74929}"/>
              </a:ext>
            </a:extLst>
          </p:cNvPr>
          <p:cNvSpPr txBox="1">
            <a:spLocks/>
          </p:cNvSpPr>
          <p:nvPr/>
        </p:nvSpPr>
        <p:spPr>
          <a:xfrm>
            <a:off x="393743" y="26316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71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3743" y="-73906"/>
            <a:ext cx="8099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 Management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CCEE8D-8C03-8540-9B07-BA9116465620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55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Vault path validation.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connection from cluster to corporate secret stores.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engineers should not be able to see production secrets.</a:t>
            </a:r>
          </a:p>
        </p:txBody>
      </p:sp>
    </p:spTree>
    <p:extLst>
      <p:ext uri="{BB962C8B-B14F-4D97-AF65-F5344CB8AC3E}">
        <p14:creationId xmlns:p14="http://schemas.microsoft.com/office/powerpoint/2010/main" val="327388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980</Words>
  <Application>Microsoft Macintosh PowerPoint</Application>
  <PresentationFormat>Widescreen</PresentationFormat>
  <Paragraphs>162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Murphy</dc:creator>
  <cp:lastModifiedBy>Colin Murphy</cp:lastModifiedBy>
  <cp:revision>1</cp:revision>
  <dcterms:created xsi:type="dcterms:W3CDTF">2020-10-21T23:12:21Z</dcterms:created>
  <dcterms:modified xsi:type="dcterms:W3CDTF">2020-10-22T18:24:35Z</dcterms:modified>
</cp:coreProperties>
</file>